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1" r:id="rId6"/>
    <p:sldId id="262" r:id="rId7"/>
    <p:sldId id="263" r:id="rId8"/>
    <p:sldId id="264" r:id="rId9"/>
    <p:sldId id="267" r:id="rId10"/>
    <p:sldId id="265" r:id="rId11"/>
    <p:sldId id="266"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94660"/>
  </p:normalViewPr>
  <p:slideViewPr>
    <p:cSldViewPr>
      <p:cViewPr varScale="1">
        <p:scale>
          <a:sx n="69" d="100"/>
          <a:sy n="69" d="100"/>
        </p:scale>
        <p:origin x="-144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C742138-D74A-4398-B6DE-96D9431689E1}" type="datetimeFigureOut">
              <a:rPr lang="en-US" smtClean="0"/>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742138-D74A-4398-B6DE-96D9431689E1}" type="datetimeFigureOut">
              <a:rPr lang="en-US" smtClean="0"/>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742138-D74A-4398-B6DE-96D9431689E1}" type="datetimeFigureOut">
              <a:rPr lang="en-US" smtClean="0"/>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742138-D74A-4398-B6DE-96D9431689E1}" type="datetimeFigureOut">
              <a:rPr lang="en-US" smtClean="0"/>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0C742138-D74A-4398-B6DE-96D9431689E1}" type="datetimeFigureOut">
              <a:rPr lang="en-US" smtClean="0"/>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C742138-D74A-4398-B6DE-96D9431689E1}" type="datetimeFigureOut">
              <a:rPr lang="en-US" smtClean="0"/>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A5EF7C-23DD-43D5-A202-4CDABB32006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C742138-D74A-4398-B6DE-96D9431689E1}" type="datetimeFigureOut">
              <a:rPr lang="en-US" smtClean="0"/>
              <a:t>5/22/2012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742138-D74A-4398-B6DE-96D9431689E1}" type="datetimeFigureOut">
              <a:rPr lang="en-US" smtClean="0"/>
              <a:t>5/22/2012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742138-D74A-4398-B6DE-96D9431689E1}" type="datetimeFigureOut">
              <a:rPr lang="en-US" smtClean="0"/>
              <a:t>5/22/2012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0C742138-D74A-4398-B6DE-96D9431689E1}" type="datetimeFigureOut">
              <a:rPr lang="en-US" smtClean="0"/>
              <a:t>5/22/2012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F8A5EF7C-23DD-43D5-A202-4CDABB32006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742138-D74A-4398-B6DE-96D9431689E1}" type="datetimeFigureOut">
              <a:rPr lang="en-US" smtClean="0"/>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A5EF7C-23DD-43D5-A202-4CDABB32006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C742138-D74A-4398-B6DE-96D9431689E1}" type="datetimeFigureOut">
              <a:rPr lang="en-US" smtClean="0"/>
              <a:t>5/22/2012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F8A5EF7C-23DD-43D5-A202-4CDABB32006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North</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By: Bailey, Isaac, Alisa, Hayden, Mary, </a:t>
            </a:r>
            <a:r>
              <a:rPr lang="en-US" dirty="0" err="1" smtClean="0"/>
              <a:t>Kyah</a:t>
            </a:r>
            <a:r>
              <a:rPr lang="en-US" dirty="0" smtClean="0"/>
              <a:t>, Andrew, Justin, and Lee.</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3352800"/>
            <a:ext cx="4724400" cy="3217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870895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Northern Society</a:t>
            </a:r>
            <a:endParaRPr lang="en-US" dirty="0"/>
          </a:p>
        </p:txBody>
      </p:sp>
      <p:sp>
        <p:nvSpPr>
          <p:cNvPr id="6" name="Content Placeholder 5"/>
          <p:cNvSpPr>
            <a:spLocks noGrp="1"/>
          </p:cNvSpPr>
          <p:nvPr>
            <p:ph idx="1"/>
          </p:nvPr>
        </p:nvSpPr>
        <p:spPr>
          <a:xfrm>
            <a:off x="822960" y="1100628"/>
            <a:ext cx="7520940" cy="5604972"/>
          </a:xfrm>
        </p:spPr>
        <p:txBody>
          <a:bodyPr>
            <a:normAutofit/>
          </a:bodyPr>
          <a:lstStyle/>
          <a:p>
            <a:r>
              <a:rPr lang="en-US" dirty="0"/>
              <a:t>	In 1800’s 7-8 children per family were born but in 1860 5-6 children were born per family. There was a decline in children born even with immigrants</a:t>
            </a:r>
          </a:p>
          <a:p>
            <a:r>
              <a:rPr lang="en-US" dirty="0"/>
              <a:t>	Most wage-earning women provided essential income for their families and could not stay home, so they left their children at home to care for themselves, work, or scavenge around rather than attending school.</a:t>
            </a:r>
          </a:p>
          <a:p>
            <a:r>
              <a:rPr lang="en-US" dirty="0"/>
              <a:t>	Most women who worked were single parents</a:t>
            </a:r>
          </a:p>
          <a:p>
            <a:r>
              <a:rPr lang="en-US" dirty="0"/>
              <a:t>	Most-middle class women stayed at home doing cleaning while wealthier women paid for domestic servants to perform the duties at home.  </a:t>
            </a:r>
          </a:p>
          <a:p>
            <a:r>
              <a:rPr lang="en-US" dirty="0"/>
              <a:t>	Unmarried/girls became domestic servants</a:t>
            </a:r>
          </a:p>
          <a:p>
            <a:r>
              <a:rPr lang="en-US" dirty="0"/>
              <a:t>	married/widows became laundresses, seamstresses or cooks </a:t>
            </a:r>
          </a:p>
          <a:p>
            <a:r>
              <a:rPr lang="en-US" dirty="0"/>
              <a:t>	young girls worked in textile mills </a:t>
            </a:r>
          </a:p>
          <a:p>
            <a:r>
              <a:rPr lang="en-US" dirty="0"/>
              <a:t>	In 1823, the </a:t>
            </a:r>
            <a:r>
              <a:rPr lang="en-US" dirty="0" err="1"/>
              <a:t>beecher</a:t>
            </a:r>
            <a:r>
              <a:rPr lang="en-US" dirty="0"/>
              <a:t> sisters established the Hartford female seminary and offered history, science and religion</a:t>
            </a:r>
          </a:p>
          <a:p>
            <a:r>
              <a:rPr lang="en-US" dirty="0"/>
              <a:t>	Catherine Beecher campaigned for teacher training schools for women. She argued that women didn’t get paid as much as male teacher and to be paid as much they had to have been married </a:t>
            </a:r>
          </a:p>
          <a:p>
            <a:endParaRPr lang="en-US" dirty="0"/>
          </a:p>
        </p:txBody>
      </p:sp>
    </p:spTree>
    <p:extLst>
      <p:ext uri="{BB962C8B-B14F-4D97-AF65-F5344CB8AC3E}">
        <p14:creationId xmlns:p14="http://schemas.microsoft.com/office/powerpoint/2010/main" val="123256598"/>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Northern Society</a:t>
            </a:r>
            <a:endParaRPr lang="en-US" dirty="0"/>
          </a:p>
        </p:txBody>
      </p:sp>
      <p:sp>
        <p:nvSpPr>
          <p:cNvPr id="3" name="Content Placeholder 2"/>
          <p:cNvSpPr>
            <a:spLocks noGrp="1"/>
          </p:cNvSpPr>
          <p:nvPr>
            <p:ph idx="1"/>
          </p:nvPr>
        </p:nvSpPr>
        <p:spPr>
          <a:xfrm>
            <a:off x="822960" y="1100628"/>
            <a:ext cx="7520940" cy="4080972"/>
          </a:xfrm>
        </p:spPr>
        <p:txBody>
          <a:bodyPr/>
          <a:lstStyle/>
          <a:p>
            <a:r>
              <a:rPr lang="en-US" dirty="0"/>
              <a:t>	The unmarried women didn’t even get paid half as much as male teachers </a:t>
            </a:r>
          </a:p>
          <a:p>
            <a:r>
              <a:rPr lang="en-US" dirty="0"/>
              <a:t>	In 1850 it became a women profession to be a teacher</a:t>
            </a:r>
          </a:p>
          <a:p>
            <a:r>
              <a:rPr lang="en-US" dirty="0"/>
              <a:t>	Women work paid poorly, those who weren’t married faced serious challenges leaving the single women to rely on charitable or family assistance. </a:t>
            </a:r>
          </a:p>
          <a:p>
            <a:r>
              <a:rPr lang="en-US" dirty="0"/>
              <a:t>	For entertainment people watched theater, went to dance halls, circuses, lamp-lit promenade, </a:t>
            </a:r>
            <a:r>
              <a:rPr lang="en-US" dirty="0" err="1"/>
              <a:t>knickerboxing</a:t>
            </a:r>
            <a:r>
              <a:rPr lang="en-US" dirty="0"/>
              <a:t> clubs and night clubs. During the day people watched the racetrack, horse-racing, walk racing, baseball, and went to Museums. In 1831, a all-sports newspaper was created called Spirit of the time.</a:t>
            </a:r>
          </a:p>
          <a:p>
            <a:r>
              <a:rPr lang="en-US" dirty="0"/>
              <a:t>	The Penny Press was also create to entertain the public. This newspaper focused on daily life. This gave individuals of all social classes the opportunity to peer into the lives of different classes, ethnicities, and races. </a:t>
            </a:r>
          </a:p>
          <a:p>
            <a:endParaRPr lang="en-US" dirty="0"/>
          </a:p>
        </p:txBody>
      </p:sp>
    </p:spTree>
    <p:extLst>
      <p:ext uri="{BB962C8B-B14F-4D97-AF65-F5344CB8AC3E}">
        <p14:creationId xmlns:p14="http://schemas.microsoft.com/office/powerpoint/2010/main" val="3932319693"/>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Northern Society </a:t>
            </a:r>
            <a:endParaRPr lang="en-US" dirty="0"/>
          </a:p>
        </p:txBody>
      </p:sp>
      <p:sp>
        <p:nvSpPr>
          <p:cNvPr id="5" name="Content Placeholder 4"/>
          <p:cNvSpPr>
            <a:spLocks noGrp="1"/>
          </p:cNvSpPr>
          <p:nvPr>
            <p:ph idx="1"/>
          </p:nvPr>
        </p:nvSpPr>
        <p:spPr>
          <a:xfrm>
            <a:off x="822960" y="1100628"/>
            <a:ext cx="7635240" cy="4004772"/>
          </a:xfrm>
        </p:spPr>
        <p:txBody>
          <a:bodyPr>
            <a:noAutofit/>
          </a:bodyPr>
          <a:lstStyle/>
          <a:p>
            <a:pPr>
              <a:buFont typeface="Arial" pitchFamily="34" charset="0"/>
              <a:buChar char="•"/>
            </a:pPr>
            <a:r>
              <a:rPr lang="en-US" sz="1400" dirty="0" smtClean="0"/>
              <a:t>In this time period, the difference between home and work became </a:t>
            </a:r>
            <a:r>
              <a:rPr lang="en-US" sz="1400" dirty="0" err="1" smtClean="0"/>
              <a:t>increasly</a:t>
            </a:r>
            <a:r>
              <a:rPr lang="en-US" sz="1400" dirty="0" smtClean="0"/>
              <a:t>  separated. </a:t>
            </a:r>
          </a:p>
          <a:p>
            <a:pPr>
              <a:buFont typeface="Arial" pitchFamily="34" charset="0"/>
              <a:buChar char="•"/>
            </a:pPr>
            <a:r>
              <a:rPr lang="en-US" sz="1400" dirty="0" smtClean="0"/>
              <a:t>It became the new middle class ideal in which men worked and operated n the public while women functioned at home in the private eye. </a:t>
            </a:r>
          </a:p>
          <a:p>
            <a:pPr>
              <a:buFont typeface="Arial" pitchFamily="34" charset="0"/>
              <a:buChar char="•"/>
            </a:pPr>
            <a:r>
              <a:rPr lang="en-US" sz="1400" dirty="0" smtClean="0"/>
              <a:t>Men were increasingly focused on work . Men strived to improve and be successful in the business world and afraid of failure because unpredictable market economy.</a:t>
            </a:r>
          </a:p>
          <a:p>
            <a:pPr>
              <a:buFont typeface="Arial" pitchFamily="34" charset="0"/>
              <a:buChar char="•"/>
            </a:pPr>
            <a:r>
              <a:rPr lang="en-US" sz="1400" dirty="0" smtClean="0"/>
              <a:t>I was frowned upon and rare for a couple to marry for economic reasons and advantages rather than marrying for love.  </a:t>
            </a:r>
          </a:p>
          <a:p>
            <a:pPr>
              <a:buFont typeface="Arial" pitchFamily="34" charset="0"/>
              <a:buChar char="•"/>
            </a:pPr>
            <a:r>
              <a:rPr lang="en-US" sz="1400" dirty="0" smtClean="0"/>
              <a:t>A child’s main priority changed rom work to education. Children also lived at home until late teens early 20’s.</a:t>
            </a:r>
          </a:p>
          <a:p>
            <a:pPr>
              <a:buFont typeface="Arial" pitchFamily="34" charset="0"/>
              <a:buChar char="•"/>
            </a:pPr>
            <a:r>
              <a:rPr lang="en-US" sz="1400" dirty="0" smtClean="0"/>
              <a:t>The separation between male and female spheres of work and home became known as separates=sphere ideology. </a:t>
            </a:r>
          </a:p>
          <a:p>
            <a:pPr>
              <a:buFont typeface="Arial" pitchFamily="34" charset="0"/>
              <a:buChar char="•"/>
            </a:pPr>
            <a:r>
              <a:rPr lang="en-US" sz="1400" dirty="0" smtClean="0"/>
              <a:t>Young single women should be teachers because of their natural superiority but once married should be at home. </a:t>
            </a:r>
          </a:p>
          <a:p>
            <a:pPr>
              <a:buFont typeface="Arial" pitchFamily="34" charset="0"/>
              <a:buChar char="•"/>
            </a:pPr>
            <a:r>
              <a:rPr lang="en-US" sz="1400" dirty="0" smtClean="0"/>
              <a:t>In smaller families, mothers could give children more attention , better education and financial help. </a:t>
            </a:r>
          </a:p>
          <a:p>
            <a:pPr>
              <a:buFont typeface="Arial" pitchFamily="34" charset="0"/>
              <a:buChar char="•"/>
            </a:pPr>
            <a:r>
              <a:rPr lang="en-US" sz="1400" dirty="0" smtClean="0"/>
              <a:t>Children no longer play a vital economic role. </a:t>
            </a:r>
          </a:p>
          <a:p>
            <a:pPr>
              <a:buFont typeface="Arial" pitchFamily="34" charset="0"/>
              <a:buChar char="•"/>
            </a:pPr>
            <a:r>
              <a:rPr lang="en-US" sz="1400" dirty="0" smtClean="0"/>
              <a:t>Urban families produced fewer household goods. Commercial farmers needed less workers year=round . </a:t>
            </a:r>
            <a:endParaRPr lang="en-US" sz="1400" dirty="0"/>
          </a:p>
        </p:txBody>
      </p:sp>
    </p:spTree>
    <p:extLst>
      <p:ext uri="{BB962C8B-B14F-4D97-AF65-F5344CB8AC3E}">
        <p14:creationId xmlns:p14="http://schemas.microsoft.com/office/powerpoint/2010/main" val="33114573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Innovations in transportation </a:t>
            </a:r>
            <a:endParaRPr lang="en-US" dirty="0"/>
          </a:p>
        </p:txBody>
      </p:sp>
      <p:sp>
        <p:nvSpPr>
          <p:cNvPr id="6" name="Text Placeholder 5"/>
          <p:cNvSpPr>
            <a:spLocks noGrp="1"/>
          </p:cNvSpPr>
          <p:nvPr>
            <p:ph type="body" idx="1"/>
          </p:nvPr>
        </p:nvSpPr>
        <p:spPr/>
        <p:txBody>
          <a:bodyPr/>
          <a:lstStyle/>
          <a:p>
            <a:r>
              <a:rPr lang="en-US" dirty="0" smtClean="0"/>
              <a:t>Steamboats </a:t>
            </a:r>
            <a:endParaRPr lang="en-US" dirty="0"/>
          </a:p>
        </p:txBody>
      </p:sp>
      <p:sp>
        <p:nvSpPr>
          <p:cNvPr id="7" name="Content Placeholder 6"/>
          <p:cNvSpPr>
            <a:spLocks noGrp="1"/>
          </p:cNvSpPr>
          <p:nvPr>
            <p:ph sz="half" idx="2"/>
          </p:nvPr>
        </p:nvSpPr>
        <p:spPr/>
        <p:txBody>
          <a:bodyPr>
            <a:normAutofit/>
          </a:bodyPr>
          <a:lstStyle/>
          <a:p>
            <a:r>
              <a:rPr lang="en-US" sz="1600" dirty="0" smtClean="0"/>
              <a:t>Companies that made steamboats could speed up transportation of people and freight. Some were unsafe and were soon subjected to federal regulation. The trip from Ohio to New Orleans used to take several moths, but with a steamboat could take  10 days. Increasing trade and coal sales promoting economic growth.</a:t>
            </a:r>
            <a:endParaRPr lang="en-US" sz="1600" dirty="0"/>
          </a:p>
        </p:txBody>
      </p:sp>
      <p:sp>
        <p:nvSpPr>
          <p:cNvPr id="8" name="Text Placeholder 7"/>
          <p:cNvSpPr>
            <a:spLocks noGrp="1"/>
          </p:cNvSpPr>
          <p:nvPr>
            <p:ph type="body" sz="quarter" idx="3"/>
          </p:nvPr>
        </p:nvSpPr>
        <p:spPr/>
        <p:txBody>
          <a:bodyPr/>
          <a:lstStyle/>
          <a:p>
            <a:r>
              <a:rPr lang="en-US" dirty="0" smtClean="0"/>
              <a:t>Canals</a:t>
            </a:r>
            <a:endParaRPr lang="en-US" dirty="0"/>
          </a:p>
        </p:txBody>
      </p:sp>
      <p:sp>
        <p:nvSpPr>
          <p:cNvPr id="9" name="Content Placeholder 8"/>
          <p:cNvSpPr>
            <a:spLocks noGrp="1"/>
          </p:cNvSpPr>
          <p:nvPr>
            <p:ph sz="quarter" idx="4"/>
          </p:nvPr>
        </p:nvSpPr>
        <p:spPr/>
        <p:txBody>
          <a:bodyPr>
            <a:normAutofit/>
          </a:bodyPr>
          <a:lstStyle/>
          <a:p>
            <a:r>
              <a:rPr lang="en-US" sz="1600" dirty="0" smtClean="0"/>
              <a:t>Erie Canal was made 363 miles long and 4 feet deep which would create jobs to build it. Then stonemasons would build aqueducts and locks. Brought commercial success when completed in November 1825. Forty thousand people used the Erie Canal in 1825. Freight shipping twenty days to six days. Making trade foster, cheaper and more useful. </a:t>
            </a:r>
            <a:endParaRPr lang="en-US" sz="1600" dirty="0"/>
          </a:p>
        </p:txBody>
      </p:sp>
    </p:spTree>
    <p:extLst>
      <p:ext uri="{BB962C8B-B14F-4D97-AF65-F5344CB8AC3E}">
        <p14:creationId xmlns:p14="http://schemas.microsoft.com/office/powerpoint/2010/main" val="131843277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Innovations in transportation </a:t>
            </a:r>
            <a:endParaRPr lang="en-US" dirty="0"/>
          </a:p>
        </p:txBody>
      </p:sp>
      <p:sp>
        <p:nvSpPr>
          <p:cNvPr id="3" name="Text Placeholder 2"/>
          <p:cNvSpPr>
            <a:spLocks noGrp="1"/>
          </p:cNvSpPr>
          <p:nvPr>
            <p:ph type="body" idx="1"/>
          </p:nvPr>
        </p:nvSpPr>
        <p:spPr/>
        <p:txBody>
          <a:bodyPr/>
          <a:lstStyle/>
          <a:p>
            <a:r>
              <a:rPr lang="en-US" dirty="0" smtClean="0"/>
              <a:t>Railroads 	</a:t>
            </a:r>
            <a:endParaRPr lang="en-US" dirty="0"/>
          </a:p>
        </p:txBody>
      </p:sp>
      <p:sp>
        <p:nvSpPr>
          <p:cNvPr id="4" name="Content Placeholder 3"/>
          <p:cNvSpPr>
            <a:spLocks noGrp="1"/>
          </p:cNvSpPr>
          <p:nvPr>
            <p:ph sz="half" idx="2"/>
          </p:nvPr>
        </p:nvSpPr>
        <p:spPr/>
        <p:txBody>
          <a:bodyPr>
            <a:normAutofit/>
          </a:bodyPr>
          <a:lstStyle/>
          <a:p>
            <a:pPr>
              <a:buFont typeface="Arial" pitchFamily="34" charset="0"/>
              <a:buChar char="•"/>
            </a:pPr>
            <a:r>
              <a:rPr lang="en-US" sz="1800" dirty="0" smtClean="0"/>
              <a:t>Before the civil war railroads were a new and relatively untested invention.</a:t>
            </a:r>
          </a:p>
          <a:p>
            <a:pPr>
              <a:buFont typeface="Arial" pitchFamily="34" charset="0"/>
              <a:buChar char="•"/>
            </a:pPr>
            <a:r>
              <a:rPr lang="en-US" sz="1800" dirty="0" smtClean="0"/>
              <a:t>There was three times the amount of railroads in the north as the south.</a:t>
            </a:r>
          </a:p>
          <a:p>
            <a:pPr>
              <a:buFont typeface="Arial" pitchFamily="34" charset="0"/>
              <a:buChar char="•"/>
            </a:pPr>
            <a:r>
              <a:rPr lang="en-US" sz="1800" dirty="0" smtClean="0"/>
              <a:t>Trade was much faster and easier.</a:t>
            </a:r>
            <a:endParaRPr lang="en-US" sz="1800" dirty="0"/>
          </a:p>
        </p:txBody>
      </p:sp>
      <p:sp>
        <p:nvSpPr>
          <p:cNvPr id="5" name="Text Placeholder 4"/>
          <p:cNvSpPr>
            <a:spLocks noGrp="1"/>
          </p:cNvSpPr>
          <p:nvPr>
            <p:ph type="body" sz="quarter" idx="3"/>
          </p:nvPr>
        </p:nvSpPr>
        <p:spPr/>
        <p:txBody>
          <a:bodyPr/>
          <a:lstStyle/>
          <a:p>
            <a:r>
              <a:rPr lang="en-US" dirty="0" smtClean="0"/>
              <a:t>Telegraph </a:t>
            </a:r>
            <a:endParaRPr lang="en-US" dirty="0"/>
          </a:p>
        </p:txBody>
      </p:sp>
      <p:sp>
        <p:nvSpPr>
          <p:cNvPr id="6" name="Content Placeholder 5"/>
          <p:cNvSpPr>
            <a:spLocks noGrp="1"/>
          </p:cNvSpPr>
          <p:nvPr>
            <p:ph sz="quarter" idx="4"/>
          </p:nvPr>
        </p:nvSpPr>
        <p:spPr/>
        <p:txBody>
          <a:bodyPr>
            <a:normAutofit/>
          </a:bodyPr>
          <a:lstStyle/>
          <a:p>
            <a:pPr>
              <a:buFont typeface="Arial" pitchFamily="34" charset="0"/>
              <a:buChar char="•"/>
            </a:pPr>
            <a:r>
              <a:rPr lang="en-US" sz="2000" dirty="0" smtClean="0"/>
              <a:t>Before the civil there were 3 major telegraph companies:</a:t>
            </a:r>
          </a:p>
          <a:p>
            <a:pPr lvl="2">
              <a:buFont typeface="Arial" pitchFamily="34" charset="0"/>
              <a:buChar char="•"/>
            </a:pPr>
            <a:r>
              <a:rPr lang="en-US" sz="1600" dirty="0" smtClean="0"/>
              <a:t>The American Telegraph Company held most of the area east of the Hudson River.</a:t>
            </a:r>
          </a:p>
          <a:p>
            <a:pPr lvl="2">
              <a:buFont typeface="Arial" pitchFamily="34" charset="0"/>
              <a:buChar char="•"/>
            </a:pPr>
            <a:r>
              <a:rPr lang="en-US" sz="1600" dirty="0" smtClean="0"/>
              <a:t>The western union extended as far west as California.</a:t>
            </a:r>
          </a:p>
          <a:p>
            <a:pPr lvl="2">
              <a:buFont typeface="Arial" pitchFamily="34" charset="0"/>
              <a:buChar char="•"/>
            </a:pPr>
            <a:r>
              <a:rPr lang="en-US" sz="1600" dirty="0" smtClean="0"/>
              <a:t>The southwest included Texas and Arkansas</a:t>
            </a:r>
          </a:p>
        </p:txBody>
      </p:sp>
    </p:spTree>
    <p:extLst>
      <p:ext uri="{BB962C8B-B14F-4D97-AF65-F5344CB8AC3E}">
        <p14:creationId xmlns:p14="http://schemas.microsoft.com/office/powerpoint/2010/main" val="252296621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rot="19140000">
            <a:off x="51982" y="1294590"/>
            <a:ext cx="4353884" cy="1089427"/>
          </a:xfrm>
        </p:spPr>
        <p:txBody>
          <a:bodyPr/>
          <a:lstStyle/>
          <a:p>
            <a:r>
              <a:rPr lang="en-US" dirty="0" smtClean="0"/>
              <a:t>Industrialization</a:t>
            </a:r>
            <a:endParaRPr lang="en-US" dirty="0"/>
          </a:p>
        </p:txBody>
      </p:sp>
      <p:sp>
        <p:nvSpPr>
          <p:cNvPr id="10" name="Content Placeholder 9"/>
          <p:cNvSpPr>
            <a:spLocks noGrp="1"/>
          </p:cNvSpPr>
          <p:nvPr>
            <p:ph idx="1"/>
          </p:nvPr>
        </p:nvSpPr>
        <p:spPr>
          <a:xfrm>
            <a:off x="4724400" y="533400"/>
            <a:ext cx="3807779" cy="6324600"/>
          </a:xfrm>
        </p:spPr>
        <p:txBody>
          <a:bodyPr>
            <a:normAutofit/>
          </a:bodyPr>
          <a:lstStyle/>
          <a:p>
            <a:pPr marL="457200" indent="-457200">
              <a:buFont typeface="Arial" pitchFamily="34" charset="0"/>
              <a:buChar char="•"/>
            </a:pPr>
            <a:r>
              <a:rPr lang="en-US" sz="1400" dirty="0" smtClean="0"/>
              <a:t>Textile mills were factories that made textiles (Fabric)</a:t>
            </a:r>
          </a:p>
          <a:p>
            <a:pPr marL="457200" indent="-457200">
              <a:buFont typeface="Arial" pitchFamily="34" charset="0"/>
              <a:buChar char="•"/>
            </a:pPr>
            <a:r>
              <a:rPr lang="en-US" sz="1400" dirty="0" smtClean="0"/>
              <a:t>The largest mills were located in Lowell, MA. Many women and children left home for mill work in Lowell. </a:t>
            </a:r>
          </a:p>
          <a:p>
            <a:pPr marL="457200" indent="-457200">
              <a:buFont typeface="Arial" pitchFamily="34" charset="0"/>
              <a:buChar char="•"/>
            </a:pPr>
            <a:r>
              <a:rPr lang="en-US" sz="1400" dirty="0" smtClean="0"/>
              <a:t>The boarding houses at mills were usually crowded and noisy by livable. The working conditions, however, were terrible.</a:t>
            </a:r>
          </a:p>
          <a:p>
            <a:pPr marL="457200" indent="-457200">
              <a:buFont typeface="Arial" pitchFamily="34" charset="0"/>
              <a:buChar char="•"/>
            </a:pPr>
            <a:r>
              <a:rPr lang="en-US" sz="1400" dirty="0" smtClean="0"/>
              <a:t>The days were 12-16 hours long with sparse, short breaks. There were no sick days allowed, or vacation days.</a:t>
            </a:r>
          </a:p>
          <a:p>
            <a:pPr marL="457200" indent="-457200">
              <a:buFont typeface="Arial" pitchFamily="34" charset="0"/>
              <a:buChar char="•"/>
            </a:pPr>
            <a:r>
              <a:rPr lang="en-US" sz="1400" dirty="0" smtClean="0"/>
              <a:t>The mills were hot, dark, crowded and dirty. The tasks were repetitive and the pay was horrible, at an average of $297 a year for women.  Children were paid as little as 27 cents for 14-hour days. </a:t>
            </a:r>
          </a:p>
          <a:p>
            <a:pPr marL="457200" indent="-457200">
              <a:buFont typeface="Arial" pitchFamily="34" charset="0"/>
              <a:buChar char="•"/>
            </a:pPr>
            <a:r>
              <a:rPr lang="en-US" sz="1400" dirty="0" smtClean="0"/>
              <a:t>The equipment was extremely dangerous and often faulty, so many workers contracted serious injuries (losing limbs, scalps, etc.) or died during their work. No reimbursement was given for injuries on the job. </a:t>
            </a:r>
          </a:p>
          <a:p>
            <a:pPr marL="457200" indent="-457200">
              <a:buFont typeface="Arial" pitchFamily="34" charset="0"/>
              <a:buChar char="•"/>
            </a:pPr>
            <a:r>
              <a:rPr lang="en-US" sz="1400" dirty="0" smtClean="0"/>
              <a:t>All in all, working in a mill was really terrible.</a:t>
            </a:r>
            <a:endParaRPr lang="en-US" sz="1400" dirty="0"/>
          </a:p>
        </p:txBody>
      </p:sp>
      <p:sp>
        <p:nvSpPr>
          <p:cNvPr id="11" name="Text Placeholder 10"/>
          <p:cNvSpPr>
            <a:spLocks noGrp="1"/>
          </p:cNvSpPr>
          <p:nvPr>
            <p:ph type="body" sz="half" idx="2"/>
          </p:nvPr>
        </p:nvSpPr>
        <p:spPr>
          <a:xfrm rot="19140000">
            <a:off x="471439" y="1824407"/>
            <a:ext cx="5794760" cy="623314"/>
          </a:xfrm>
        </p:spPr>
        <p:txBody>
          <a:bodyPr/>
          <a:lstStyle/>
          <a:p>
            <a:r>
              <a:rPr lang="en-US" dirty="0" smtClean="0"/>
              <a:t>Textile Mills and Working Conditions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810000"/>
            <a:ext cx="3352800" cy="255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91658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Industrialization</a:t>
            </a:r>
            <a:endParaRPr lang="en-US" dirty="0"/>
          </a:p>
        </p:txBody>
      </p:sp>
      <p:sp>
        <p:nvSpPr>
          <p:cNvPr id="3" name="Content Placeholder 2"/>
          <p:cNvSpPr>
            <a:spLocks noGrp="1"/>
          </p:cNvSpPr>
          <p:nvPr>
            <p:ph idx="1"/>
          </p:nvPr>
        </p:nvSpPr>
        <p:spPr>
          <a:xfrm>
            <a:off x="4953000" y="838200"/>
            <a:ext cx="3807779" cy="5714999"/>
          </a:xfrm>
        </p:spPr>
        <p:txBody>
          <a:bodyPr>
            <a:normAutofit/>
          </a:bodyPr>
          <a:lstStyle/>
          <a:p>
            <a:pPr>
              <a:buFont typeface="Arial" pitchFamily="34" charset="0"/>
              <a:buChar char="•"/>
            </a:pPr>
            <a:r>
              <a:rPr lang="en-US" sz="1600" dirty="0" smtClean="0"/>
              <a:t>Owners of textile mills increase hours, decreased pay, and improved production in the pursuit for profit.</a:t>
            </a:r>
          </a:p>
          <a:p>
            <a:pPr>
              <a:buFont typeface="Arial" pitchFamily="34" charset="0"/>
              <a:buChar char="•"/>
            </a:pPr>
            <a:r>
              <a:rPr lang="en-US" sz="1600" dirty="0" smtClean="0"/>
              <a:t>Employees went on strike several times unsuccessfully.</a:t>
            </a:r>
          </a:p>
          <a:p>
            <a:pPr>
              <a:buFont typeface="Arial" pitchFamily="34" charset="0"/>
              <a:buChar char="•"/>
            </a:pPr>
            <a:r>
              <a:rPr lang="en-US" sz="1600" dirty="0" smtClean="0"/>
              <a:t>Women teamed with workers to alter legislation regarding work hours </a:t>
            </a:r>
          </a:p>
          <a:p>
            <a:pPr>
              <a:buFont typeface="Arial" pitchFamily="34" charset="0"/>
              <a:buChar char="•"/>
            </a:pPr>
            <a:r>
              <a:rPr lang="en-US" sz="1600" dirty="0" smtClean="0"/>
              <a:t>Courts provided protection from conspiracy laws. </a:t>
            </a:r>
          </a:p>
          <a:p>
            <a:pPr>
              <a:buFont typeface="Arial" pitchFamily="34" charset="0"/>
              <a:buChar char="•"/>
            </a:pPr>
            <a:r>
              <a:rPr lang="en-US" sz="1600" dirty="0" smtClean="0"/>
              <a:t>Journeymen shoemakers organized at the turn of the century</a:t>
            </a:r>
          </a:p>
          <a:p>
            <a:pPr>
              <a:buFont typeface="Arial" pitchFamily="34" charset="0"/>
              <a:buChar char="•"/>
            </a:pPr>
            <a:r>
              <a:rPr lang="en-US" sz="1600" dirty="0" smtClean="0"/>
              <a:t>Boot makers were given the right to strike in a manner that serves their interest</a:t>
            </a:r>
          </a:p>
          <a:p>
            <a:pPr>
              <a:buFont typeface="Arial" pitchFamily="34" charset="0"/>
              <a:buChar char="•"/>
            </a:pPr>
            <a:r>
              <a:rPr lang="en-US" sz="1600" dirty="0" smtClean="0"/>
              <a:t>Unions arose in woodwork, tailoring , and printing</a:t>
            </a:r>
          </a:p>
          <a:p>
            <a:pPr>
              <a:buFont typeface="Arial" pitchFamily="34" charset="0"/>
              <a:buChar char="•"/>
            </a:pPr>
            <a:r>
              <a:rPr lang="en-US" sz="1600" dirty="0" smtClean="0"/>
              <a:t>The movement disintegrated due to wage cuts during the hard times of the 1830’s.</a:t>
            </a:r>
          </a:p>
          <a:p>
            <a:pPr>
              <a:buFont typeface="Arial" pitchFamily="34" charset="0"/>
              <a:buChar char="•"/>
            </a:pPr>
            <a:endParaRPr lang="en-US" sz="1600" dirty="0"/>
          </a:p>
        </p:txBody>
      </p:sp>
      <p:sp>
        <p:nvSpPr>
          <p:cNvPr id="4" name="Text Placeholder 3"/>
          <p:cNvSpPr>
            <a:spLocks noGrp="1"/>
          </p:cNvSpPr>
          <p:nvPr>
            <p:ph type="body" sz="half" idx="2"/>
          </p:nvPr>
        </p:nvSpPr>
        <p:spPr/>
        <p:txBody>
          <a:bodyPr/>
          <a:lstStyle/>
          <a:p>
            <a:r>
              <a:rPr lang="en-US" dirty="0" smtClean="0"/>
              <a:t>Protest and Unionization</a:t>
            </a:r>
            <a:endParaRPr lang="en-US" dirty="0"/>
          </a:p>
        </p:txBody>
      </p:sp>
    </p:spTree>
    <p:extLst>
      <p:ext uri="{BB962C8B-B14F-4D97-AF65-F5344CB8AC3E}">
        <p14:creationId xmlns:p14="http://schemas.microsoft.com/office/powerpoint/2010/main" val="19491047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a:t>
            </a:r>
            <a:endParaRPr lang="en-US" dirty="0"/>
          </a:p>
        </p:txBody>
      </p:sp>
      <p:sp>
        <p:nvSpPr>
          <p:cNvPr id="3" name="Content Placeholder 2"/>
          <p:cNvSpPr>
            <a:spLocks noGrp="1"/>
          </p:cNvSpPr>
          <p:nvPr>
            <p:ph idx="1"/>
          </p:nvPr>
        </p:nvSpPr>
        <p:spPr>
          <a:xfrm>
            <a:off x="4876800" y="2438400"/>
            <a:ext cx="3807779" cy="4343400"/>
          </a:xfrm>
        </p:spPr>
        <p:txBody>
          <a:bodyPr>
            <a:normAutofit/>
          </a:bodyPr>
          <a:lstStyle/>
          <a:p>
            <a:pPr marL="285750" indent="-285750">
              <a:buFont typeface="Arial" pitchFamily="34" charset="0"/>
              <a:buChar char="•"/>
            </a:pPr>
            <a:r>
              <a:rPr lang="en-US" sz="1800" dirty="0" smtClean="0"/>
              <a:t>People in Urban areas grew from just over 7% in 1820 to nearly 20% in 1860</a:t>
            </a:r>
          </a:p>
          <a:p>
            <a:pPr marL="285750" indent="-285750">
              <a:buFont typeface="Arial" pitchFamily="34" charset="0"/>
              <a:buChar char="•"/>
            </a:pPr>
            <a:r>
              <a:rPr lang="en-US" sz="1800" dirty="0" smtClean="0"/>
              <a:t>Most of this growth took place in the Northeast and Mid-west</a:t>
            </a:r>
          </a:p>
          <a:p>
            <a:pPr marL="285750" indent="-285750">
              <a:buFont typeface="Arial" pitchFamily="34" charset="0"/>
              <a:buChar char="•"/>
            </a:pPr>
            <a:r>
              <a:rPr lang="en-US" sz="1800" dirty="0" smtClean="0"/>
              <a:t>Most Northerners lived on farms or in small villages </a:t>
            </a:r>
          </a:p>
          <a:p>
            <a:pPr marL="285750" indent="-285750">
              <a:buFont typeface="Arial" pitchFamily="34" charset="0"/>
              <a:buChar char="•"/>
            </a:pPr>
            <a:r>
              <a:rPr lang="en-US" sz="1800" dirty="0" smtClean="0"/>
              <a:t>Population of individual cities boomed</a:t>
            </a:r>
          </a:p>
          <a:p>
            <a:pPr marL="285750" indent="-285750">
              <a:buFont typeface="Arial" pitchFamily="34" charset="0"/>
              <a:buChar char="•"/>
            </a:pPr>
            <a:r>
              <a:rPr lang="en-US" sz="1800" dirty="0" smtClean="0"/>
              <a:t>The residents were temporary and moved to the country side.</a:t>
            </a:r>
          </a:p>
          <a:p>
            <a:pPr marL="285750" indent="-285750">
              <a:buFont typeface="Arial" pitchFamily="34" charset="0"/>
              <a:buChar char="•"/>
            </a:pPr>
            <a:r>
              <a:rPr lang="en-US" sz="1800" dirty="0" smtClean="0"/>
              <a:t>Cities represented economic advancement</a:t>
            </a:r>
          </a:p>
          <a:p>
            <a:pPr marL="285750" indent="-285750">
              <a:buFont typeface="Arial" pitchFamily="34" charset="0"/>
              <a:buChar char="•"/>
            </a:pPr>
            <a:endParaRPr lang="en-US" sz="1800" dirty="0"/>
          </a:p>
        </p:txBody>
      </p:sp>
      <p:sp>
        <p:nvSpPr>
          <p:cNvPr id="4" name="Text Placeholder 3"/>
          <p:cNvSpPr>
            <a:spLocks noGrp="1"/>
          </p:cNvSpPr>
          <p:nvPr>
            <p:ph type="body" sz="half" idx="2"/>
          </p:nvPr>
        </p:nvSpPr>
        <p:spPr/>
        <p:txBody>
          <a:bodyPr/>
          <a:lstStyle/>
          <a:p>
            <a:r>
              <a:rPr lang="en-US" dirty="0" smtClean="0"/>
              <a:t>Cities</a:t>
            </a:r>
            <a:endParaRPr lang="en-US" dirty="0"/>
          </a:p>
        </p:txBody>
      </p:sp>
    </p:spTree>
    <p:extLst>
      <p:ext uri="{BB962C8B-B14F-4D97-AF65-F5344CB8AC3E}">
        <p14:creationId xmlns:p14="http://schemas.microsoft.com/office/powerpoint/2010/main" val="2180723300"/>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99129" y="1042703"/>
            <a:ext cx="5212080" cy="1089427"/>
          </a:xfrm>
        </p:spPr>
        <p:txBody>
          <a:bodyPr/>
          <a:lstStyle/>
          <a:p>
            <a:r>
              <a:rPr lang="en-US" dirty="0" smtClean="0"/>
              <a:t>Growth</a:t>
            </a:r>
            <a:endParaRPr lang="en-US" dirty="0"/>
          </a:p>
        </p:txBody>
      </p:sp>
      <p:sp>
        <p:nvSpPr>
          <p:cNvPr id="3" name="Content Placeholder 2"/>
          <p:cNvSpPr>
            <a:spLocks noGrp="1"/>
          </p:cNvSpPr>
          <p:nvPr>
            <p:ph idx="1"/>
          </p:nvPr>
        </p:nvSpPr>
        <p:spPr>
          <a:xfrm>
            <a:off x="5105400" y="762000"/>
            <a:ext cx="3807779" cy="5729643"/>
          </a:xfrm>
        </p:spPr>
        <p:txBody>
          <a:bodyPr>
            <a:normAutofit/>
          </a:bodyPr>
          <a:lstStyle/>
          <a:p>
            <a:pPr marL="285750" indent="-285750">
              <a:buFont typeface="Arial" pitchFamily="34" charset="0"/>
              <a:buChar char="•"/>
            </a:pPr>
            <a:r>
              <a:rPr lang="en-US" sz="1800" dirty="0" smtClean="0"/>
              <a:t>Immigration rose between 1830-1860 in the U.S.</a:t>
            </a:r>
          </a:p>
          <a:p>
            <a:pPr marL="285750" indent="-285750">
              <a:buFont typeface="Arial" pitchFamily="34" charset="0"/>
              <a:buChar char="•"/>
            </a:pPr>
            <a:r>
              <a:rPr lang="en-US" sz="1800" dirty="0" smtClean="0"/>
              <a:t>They faced prejudice because they were Roman Catholic and because they were poor. Between 1845-1859 3 million immigrants were added to the population. </a:t>
            </a:r>
          </a:p>
          <a:p>
            <a:pPr marL="285750" indent="-285750">
              <a:buFont typeface="Arial" pitchFamily="34" charset="0"/>
              <a:buChar char="•"/>
            </a:pPr>
            <a:r>
              <a:rPr lang="en-US" sz="1800" dirty="0" smtClean="0"/>
              <a:t>1.5 million Germans </a:t>
            </a:r>
          </a:p>
          <a:p>
            <a:pPr marL="285750" indent="-285750">
              <a:buFont typeface="Arial" pitchFamily="34" charset="0"/>
              <a:buChar char="•"/>
            </a:pPr>
            <a:r>
              <a:rPr lang="en-US" sz="1800" dirty="0" smtClean="0"/>
              <a:t>150,000 </a:t>
            </a:r>
            <a:r>
              <a:rPr lang="en-US" sz="1800" dirty="0" smtClean="0"/>
              <a:t>Britain's</a:t>
            </a:r>
          </a:p>
          <a:p>
            <a:pPr marL="285750" indent="-285750">
              <a:buFont typeface="Arial" pitchFamily="34" charset="0"/>
              <a:buChar char="•"/>
            </a:pPr>
            <a:r>
              <a:rPr lang="en-US" sz="1800" dirty="0" smtClean="0"/>
              <a:t>Irish came in 1845</a:t>
            </a:r>
          </a:p>
          <a:p>
            <a:pPr marL="285750" indent="-285750">
              <a:buFont typeface="Arial" pitchFamily="34" charset="0"/>
              <a:buChar char="•"/>
            </a:pPr>
            <a:r>
              <a:rPr lang="en-US" sz="1800" dirty="0" smtClean="0"/>
              <a:t>Germans came in 1848</a:t>
            </a:r>
          </a:p>
          <a:p>
            <a:pPr marL="285750" indent="-285750">
              <a:buFont typeface="Arial" pitchFamily="34" charset="0"/>
              <a:buChar char="•"/>
            </a:pPr>
            <a:r>
              <a:rPr lang="en-US" sz="1800" dirty="0" smtClean="0"/>
              <a:t>Americans were worried that the Germans would out breed, out vote, and over whelm</a:t>
            </a:r>
          </a:p>
          <a:p>
            <a:pPr marL="285750" indent="-285750">
              <a:buFont typeface="Arial" pitchFamily="34" charset="0"/>
              <a:buChar char="•"/>
            </a:pPr>
            <a:r>
              <a:rPr lang="en-US" sz="1800" dirty="0" smtClean="0"/>
              <a:t>Took jobs from Americans</a:t>
            </a:r>
          </a:p>
          <a:p>
            <a:pPr marL="285750" indent="-285750">
              <a:buFont typeface="Arial" pitchFamily="34" charset="0"/>
              <a:buChar char="•"/>
            </a:pPr>
            <a:endParaRPr lang="en-US" sz="1800" dirty="0" smtClean="0"/>
          </a:p>
          <a:p>
            <a:pPr marL="285750" indent="-285750">
              <a:buFont typeface="Arial" pitchFamily="34" charset="0"/>
              <a:buChar char="•"/>
            </a:pPr>
            <a:endParaRPr lang="en-US" sz="1800" dirty="0"/>
          </a:p>
        </p:txBody>
      </p:sp>
      <p:sp>
        <p:nvSpPr>
          <p:cNvPr id="4" name="Text Placeholder 3"/>
          <p:cNvSpPr>
            <a:spLocks noGrp="1"/>
          </p:cNvSpPr>
          <p:nvPr>
            <p:ph type="body" sz="half" idx="2"/>
          </p:nvPr>
        </p:nvSpPr>
        <p:spPr>
          <a:xfrm rot="19140000">
            <a:off x="789166" y="1824407"/>
            <a:ext cx="5794760" cy="623314"/>
          </a:xfrm>
        </p:spPr>
        <p:txBody>
          <a:bodyPr/>
          <a:lstStyle/>
          <a:p>
            <a:r>
              <a:rPr lang="en-US" dirty="0" smtClean="0"/>
              <a:t>Immigration</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948544"/>
            <a:ext cx="3124200" cy="254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36684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a:t>
            </a:r>
            <a:endParaRPr lang="en-US" dirty="0"/>
          </a:p>
        </p:txBody>
      </p:sp>
      <p:sp>
        <p:nvSpPr>
          <p:cNvPr id="3" name="Content Placeholder 2"/>
          <p:cNvSpPr>
            <a:spLocks noGrp="1"/>
          </p:cNvSpPr>
          <p:nvPr>
            <p:ph idx="1"/>
          </p:nvPr>
        </p:nvSpPr>
        <p:spPr>
          <a:xfrm>
            <a:off x="4749552" y="2618912"/>
            <a:ext cx="3807779" cy="4010488"/>
          </a:xfrm>
        </p:spPr>
        <p:txBody>
          <a:bodyPr>
            <a:normAutofit/>
          </a:bodyPr>
          <a:lstStyle/>
          <a:p>
            <a:pPr>
              <a:buFont typeface="Arial" pitchFamily="34" charset="0"/>
              <a:buChar char="•"/>
            </a:pPr>
            <a:r>
              <a:rPr lang="en-US" sz="1600" dirty="0" smtClean="0"/>
              <a:t>African American migrated to the northern cities to work in railroad yards, packing houses, steel mills, shipyards, and coal mines.</a:t>
            </a:r>
          </a:p>
          <a:p>
            <a:pPr>
              <a:buFont typeface="Arial" pitchFamily="34" charset="0"/>
              <a:buChar char="•"/>
            </a:pPr>
            <a:r>
              <a:rPr lang="en-US" sz="1600" dirty="0" smtClean="0"/>
              <a:t>Cleveland’s black population increased by 300% </a:t>
            </a:r>
          </a:p>
          <a:p>
            <a:pPr>
              <a:buFont typeface="Arial" pitchFamily="34" charset="0"/>
              <a:buChar char="•"/>
            </a:pPr>
            <a:r>
              <a:rPr lang="en-US" sz="1600" dirty="0" smtClean="0"/>
              <a:t>Detroit’s by more than 600%</a:t>
            </a:r>
          </a:p>
          <a:p>
            <a:pPr>
              <a:buFont typeface="Arial" pitchFamily="34" charset="0"/>
              <a:buChar char="•"/>
            </a:pPr>
            <a:r>
              <a:rPr lang="en-US" sz="1600" dirty="0" smtClean="0"/>
              <a:t>Chicago’s by 150% </a:t>
            </a:r>
          </a:p>
          <a:p>
            <a:pPr>
              <a:buFont typeface="Arial" pitchFamily="34" charset="0"/>
              <a:buChar char="•"/>
            </a:pPr>
            <a:r>
              <a:rPr lang="en-US" sz="1600" dirty="0" smtClean="0"/>
              <a:t>Half a million African Americans moved to the North</a:t>
            </a:r>
          </a:p>
          <a:p>
            <a:pPr>
              <a:buFont typeface="Arial" pitchFamily="34" charset="0"/>
              <a:buChar char="•"/>
            </a:pPr>
            <a:r>
              <a:rPr lang="en-US" sz="1600" dirty="0" smtClean="0"/>
              <a:t>Most were males, young, unmarried and skilled or semiskilled. </a:t>
            </a:r>
            <a:endParaRPr lang="en-US" sz="1600" dirty="0"/>
          </a:p>
        </p:txBody>
      </p:sp>
      <p:sp>
        <p:nvSpPr>
          <p:cNvPr id="4" name="Text Placeholder 3"/>
          <p:cNvSpPr>
            <a:spLocks noGrp="1"/>
          </p:cNvSpPr>
          <p:nvPr>
            <p:ph type="body" sz="half" idx="2"/>
          </p:nvPr>
        </p:nvSpPr>
        <p:spPr/>
        <p:txBody>
          <a:bodyPr/>
          <a:lstStyle/>
          <a:p>
            <a:r>
              <a:rPr lang="en-US" dirty="0" smtClean="0"/>
              <a:t>Migration (movement within the U.S.)</a:t>
            </a:r>
            <a:endParaRPr lang="en-US" dirty="0"/>
          </a:p>
        </p:txBody>
      </p:sp>
    </p:spTree>
    <p:extLst>
      <p:ext uri="{BB962C8B-B14F-4D97-AF65-F5344CB8AC3E}">
        <p14:creationId xmlns:p14="http://schemas.microsoft.com/office/powerpoint/2010/main" val="16768599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784927" y="1548394"/>
            <a:ext cx="5212080" cy="1089427"/>
          </a:xfrm>
        </p:spPr>
        <p:txBody>
          <a:bodyPr/>
          <a:lstStyle/>
          <a:p>
            <a:r>
              <a:rPr lang="en-US" dirty="0" smtClean="0"/>
              <a:t>Growth </a:t>
            </a:r>
            <a:endParaRPr lang="en-US" dirty="0"/>
          </a:p>
        </p:txBody>
      </p:sp>
      <p:sp>
        <p:nvSpPr>
          <p:cNvPr id="3" name="Content Placeholder 2"/>
          <p:cNvSpPr>
            <a:spLocks noGrp="1"/>
          </p:cNvSpPr>
          <p:nvPr>
            <p:ph idx="1"/>
          </p:nvPr>
        </p:nvSpPr>
        <p:spPr>
          <a:xfrm>
            <a:off x="4800600" y="990600"/>
            <a:ext cx="3807779" cy="5410200"/>
          </a:xfrm>
        </p:spPr>
        <p:txBody>
          <a:bodyPr>
            <a:normAutofit/>
          </a:bodyPr>
          <a:lstStyle/>
          <a:p>
            <a:pPr>
              <a:buFont typeface="Arial" pitchFamily="34" charset="0"/>
              <a:buChar char="•"/>
            </a:pPr>
            <a:r>
              <a:rPr lang="en-US" sz="1600" dirty="0" smtClean="0"/>
              <a:t>Jobs weren’t too good.</a:t>
            </a:r>
          </a:p>
          <a:p>
            <a:pPr>
              <a:buFont typeface="Arial" pitchFamily="34" charset="0"/>
              <a:buChar char="•"/>
            </a:pPr>
            <a:r>
              <a:rPr lang="en-US" sz="1600" dirty="0" smtClean="0"/>
              <a:t>Didn’t earn a lot of money</a:t>
            </a:r>
          </a:p>
          <a:p>
            <a:pPr>
              <a:buFont typeface="Arial" pitchFamily="34" charset="0"/>
              <a:buChar char="•"/>
            </a:pPr>
            <a:r>
              <a:rPr lang="en-US" sz="1600" dirty="0" smtClean="0"/>
              <a:t>Sometimes there wasn’t a lot of work.</a:t>
            </a:r>
          </a:p>
          <a:p>
            <a:pPr>
              <a:buFont typeface="Arial" pitchFamily="34" charset="0"/>
              <a:buChar char="•"/>
            </a:pPr>
            <a:r>
              <a:rPr lang="en-US" sz="1600" dirty="0" smtClean="0"/>
              <a:t>Workers were paid so little, they couldn’t even buy things they made in the factories</a:t>
            </a:r>
          </a:p>
          <a:p>
            <a:pPr>
              <a:buFont typeface="Arial" pitchFamily="34" charset="0"/>
              <a:buChar char="•"/>
            </a:pPr>
            <a:r>
              <a:rPr lang="en-US" sz="1600" dirty="0" smtClean="0"/>
              <a:t>Kids had to go to work  at 10 to help their families</a:t>
            </a:r>
          </a:p>
          <a:p>
            <a:pPr>
              <a:buFont typeface="Arial" pitchFamily="34" charset="0"/>
              <a:buChar char="•"/>
            </a:pPr>
            <a:r>
              <a:rPr lang="en-US" sz="1600" dirty="0" smtClean="0"/>
              <a:t>Many people all lived together because they couldn’t afford a place of their own. </a:t>
            </a:r>
          </a:p>
          <a:p>
            <a:pPr>
              <a:buFont typeface="Arial" pitchFamily="34" charset="0"/>
              <a:buChar char="•"/>
            </a:pPr>
            <a:r>
              <a:rPr lang="en-US" sz="1600" dirty="0" smtClean="0"/>
              <a:t>People began drinking to forget about things and started dying. What little money they had they wasted on drinking</a:t>
            </a:r>
          </a:p>
          <a:p>
            <a:pPr>
              <a:buFont typeface="Arial" pitchFamily="34" charset="0"/>
              <a:buChar char="•"/>
            </a:pPr>
            <a:r>
              <a:rPr lang="en-US" sz="1600" dirty="0" smtClean="0"/>
              <a:t>Lots of fights and robberies</a:t>
            </a:r>
          </a:p>
          <a:p>
            <a:pPr>
              <a:buFont typeface="Arial" pitchFamily="34" charset="0"/>
              <a:buChar char="•"/>
            </a:pPr>
            <a:r>
              <a:rPr lang="en-US" sz="1600" dirty="0" smtClean="0"/>
              <a:t>Police were untrained and underpaid and couldn’t control it. </a:t>
            </a:r>
          </a:p>
        </p:txBody>
      </p:sp>
      <p:sp>
        <p:nvSpPr>
          <p:cNvPr id="4" name="Text Placeholder 3"/>
          <p:cNvSpPr>
            <a:spLocks noGrp="1"/>
          </p:cNvSpPr>
          <p:nvPr>
            <p:ph type="body" sz="half" idx="2"/>
          </p:nvPr>
        </p:nvSpPr>
        <p:spPr/>
        <p:txBody>
          <a:bodyPr/>
          <a:lstStyle/>
          <a:p>
            <a:r>
              <a:rPr lang="en-US" dirty="0" smtClean="0"/>
              <a:t>Living Conditions</a:t>
            </a:r>
            <a:endParaRPr lang="en-US" dirty="0"/>
          </a:p>
        </p:txBody>
      </p:sp>
    </p:spTree>
    <p:extLst>
      <p:ext uri="{BB962C8B-B14F-4D97-AF65-F5344CB8AC3E}">
        <p14:creationId xmlns:p14="http://schemas.microsoft.com/office/powerpoint/2010/main" val="4043216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154</TotalTime>
  <Words>995</Words>
  <Application>Microsoft Office PowerPoint</Application>
  <PresentationFormat>On-screen Show (4:3)</PresentationFormat>
  <Paragraphs>100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Angles</vt:lpstr>
      <vt:lpstr>The North</vt:lpstr>
      <vt:lpstr>Innovations in transportation </vt:lpstr>
      <vt:lpstr>Innovations in transportation </vt:lpstr>
      <vt:lpstr>Industrialization</vt:lpstr>
      <vt:lpstr>Industrialization</vt:lpstr>
      <vt:lpstr>Growth</vt:lpstr>
      <vt:lpstr>Growth</vt:lpstr>
      <vt:lpstr>Growth</vt:lpstr>
      <vt:lpstr>Growth </vt:lpstr>
      <vt:lpstr>Northern Society</vt:lpstr>
      <vt:lpstr>Northern Society</vt:lpstr>
      <vt:lpstr>Northern Society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North</dc:title>
  <dc:creator>Bailey</dc:creator>
  <cp:lastModifiedBy>Bailey</cp:lastModifiedBy>
  <cp:revision>15</cp:revision>
  <dcterms:created xsi:type="dcterms:W3CDTF">2012-05-18T17:07:04Z</dcterms:created>
  <dcterms:modified xsi:type="dcterms:W3CDTF">2012-05-22T17:04:05Z</dcterms:modified>
</cp:coreProperties>
</file>